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1" r:id="rId11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44595-F064-4704-B57A-D419016BB19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E1F9B7-FC1E-42B2-AD9A-98E54781778B}">
      <dgm:prSet/>
      <dgm:spPr/>
      <dgm:t>
        <a:bodyPr/>
        <a:lstStyle/>
        <a:p>
          <a:r>
            <a:rPr lang="de-DE"/>
            <a:t>Offene Arbeitsformen</a:t>
          </a:r>
          <a:endParaRPr lang="en-US"/>
        </a:p>
      </dgm:t>
    </dgm:pt>
    <dgm:pt modelId="{7C9E3F10-8C72-4F7C-8978-520A09CC2EBD}" type="parTrans" cxnId="{9AB92CD8-9E04-41E8-BD04-2BE9104203B3}">
      <dgm:prSet/>
      <dgm:spPr/>
      <dgm:t>
        <a:bodyPr/>
        <a:lstStyle/>
        <a:p>
          <a:endParaRPr lang="en-US"/>
        </a:p>
      </dgm:t>
    </dgm:pt>
    <dgm:pt modelId="{71744E1C-8D53-4D6E-A9A2-0040D2BB0DB5}" type="sibTrans" cxnId="{9AB92CD8-9E04-41E8-BD04-2BE9104203B3}">
      <dgm:prSet/>
      <dgm:spPr/>
      <dgm:t>
        <a:bodyPr/>
        <a:lstStyle/>
        <a:p>
          <a:endParaRPr lang="en-US"/>
        </a:p>
      </dgm:t>
    </dgm:pt>
    <dgm:pt modelId="{C32809D2-1D05-44F7-9EFE-8C46A10A767E}">
      <dgm:prSet/>
      <dgm:spPr/>
      <dgm:t>
        <a:bodyPr/>
        <a:lstStyle/>
        <a:p>
          <a:r>
            <a:rPr lang="de-DE" dirty="0"/>
            <a:t>Lebensweltbezug</a:t>
          </a:r>
          <a:endParaRPr lang="en-US" dirty="0"/>
        </a:p>
      </dgm:t>
    </dgm:pt>
    <dgm:pt modelId="{D0154A2E-3D3F-402D-BA48-4EAEFAC87B36}" type="parTrans" cxnId="{E2AD8E03-44AF-4ED8-8B23-F0D5904BAE6D}">
      <dgm:prSet/>
      <dgm:spPr/>
      <dgm:t>
        <a:bodyPr/>
        <a:lstStyle/>
        <a:p>
          <a:endParaRPr lang="en-US"/>
        </a:p>
      </dgm:t>
    </dgm:pt>
    <dgm:pt modelId="{BD30AD14-4C7E-4BFC-A2E9-B2E9087FBBE1}" type="sibTrans" cxnId="{E2AD8E03-44AF-4ED8-8B23-F0D5904BAE6D}">
      <dgm:prSet/>
      <dgm:spPr/>
      <dgm:t>
        <a:bodyPr/>
        <a:lstStyle/>
        <a:p>
          <a:endParaRPr lang="en-US"/>
        </a:p>
      </dgm:t>
    </dgm:pt>
    <dgm:pt modelId="{A79070CD-AA01-4E07-A921-859741676499}">
      <dgm:prSet/>
      <dgm:spPr/>
      <dgm:t>
        <a:bodyPr/>
        <a:lstStyle/>
        <a:p>
          <a:r>
            <a:rPr lang="de-DE"/>
            <a:t>Kreative Präsentationsformen</a:t>
          </a:r>
          <a:endParaRPr lang="en-US"/>
        </a:p>
      </dgm:t>
    </dgm:pt>
    <dgm:pt modelId="{C4219A09-1248-4DE9-BEC8-4D5B9809A1D8}" type="parTrans" cxnId="{B5C72839-F93B-4003-9C73-A60B6E819A50}">
      <dgm:prSet/>
      <dgm:spPr/>
      <dgm:t>
        <a:bodyPr/>
        <a:lstStyle/>
        <a:p>
          <a:endParaRPr lang="en-US"/>
        </a:p>
      </dgm:t>
    </dgm:pt>
    <dgm:pt modelId="{85EBFDB8-D30C-4449-A473-F5633F44E24D}" type="sibTrans" cxnId="{B5C72839-F93B-4003-9C73-A60B6E819A50}">
      <dgm:prSet/>
      <dgm:spPr/>
      <dgm:t>
        <a:bodyPr/>
        <a:lstStyle/>
        <a:p>
          <a:endParaRPr lang="en-US"/>
        </a:p>
      </dgm:t>
    </dgm:pt>
    <dgm:pt modelId="{B573DE6C-A43E-492C-9BEF-9C412F9080CF}">
      <dgm:prSet/>
      <dgm:spPr/>
      <dgm:t>
        <a:bodyPr/>
        <a:lstStyle/>
        <a:p>
          <a:r>
            <a:rPr lang="de-DE" dirty="0"/>
            <a:t>Alltagsorientierung-</a:t>
          </a:r>
        </a:p>
        <a:p>
          <a:r>
            <a:rPr lang="de-DE" dirty="0"/>
            <a:t>Praktisch erlebbares Wissen</a:t>
          </a:r>
          <a:endParaRPr lang="en-US" dirty="0"/>
        </a:p>
      </dgm:t>
    </dgm:pt>
    <dgm:pt modelId="{2B6778A5-D9CF-4142-B59E-E8DF44E8B37F}" type="parTrans" cxnId="{4AFDB16F-7F09-49FA-943C-CE0DF32B3B2F}">
      <dgm:prSet/>
      <dgm:spPr/>
      <dgm:t>
        <a:bodyPr/>
        <a:lstStyle/>
        <a:p>
          <a:endParaRPr lang="en-US"/>
        </a:p>
      </dgm:t>
    </dgm:pt>
    <dgm:pt modelId="{1C2A1553-9C07-42B4-8E36-C98120E7DCD7}" type="sibTrans" cxnId="{4AFDB16F-7F09-49FA-943C-CE0DF32B3B2F}">
      <dgm:prSet/>
      <dgm:spPr/>
      <dgm:t>
        <a:bodyPr/>
        <a:lstStyle/>
        <a:p>
          <a:endParaRPr lang="en-US"/>
        </a:p>
      </dgm:t>
    </dgm:pt>
    <dgm:pt modelId="{9E306F76-11A8-4F2C-9D90-0051F17B223F}">
      <dgm:prSet/>
      <dgm:spPr/>
      <dgm:t>
        <a:bodyPr/>
        <a:lstStyle/>
        <a:p>
          <a:r>
            <a:rPr lang="de-DE"/>
            <a:t>Führen eines Glossars</a:t>
          </a:r>
          <a:endParaRPr lang="en-US"/>
        </a:p>
      </dgm:t>
    </dgm:pt>
    <dgm:pt modelId="{F3440C40-6618-494D-B659-496E900DEB94}" type="parTrans" cxnId="{B877AEA0-B0A9-4DF3-B449-B1E3775F12BB}">
      <dgm:prSet/>
      <dgm:spPr/>
      <dgm:t>
        <a:bodyPr/>
        <a:lstStyle/>
        <a:p>
          <a:endParaRPr lang="en-US"/>
        </a:p>
      </dgm:t>
    </dgm:pt>
    <dgm:pt modelId="{8CCA2E8E-72D6-4453-9A44-E23C663E4889}" type="sibTrans" cxnId="{B877AEA0-B0A9-4DF3-B449-B1E3775F12BB}">
      <dgm:prSet/>
      <dgm:spPr/>
      <dgm:t>
        <a:bodyPr/>
        <a:lstStyle/>
        <a:p>
          <a:endParaRPr lang="en-US"/>
        </a:p>
      </dgm:t>
    </dgm:pt>
    <dgm:pt modelId="{CBD5EF8F-F97B-430E-B0CE-B28422DD6C55}">
      <dgm:prSet/>
      <dgm:spPr/>
      <dgm:t>
        <a:bodyPr/>
        <a:lstStyle/>
        <a:p>
          <a:r>
            <a:rPr lang="de-DE" dirty="0"/>
            <a:t>Quervernetzung mit </a:t>
          </a:r>
          <a:r>
            <a:rPr lang="de-DE" dirty="0" err="1"/>
            <a:t>PriT</a:t>
          </a:r>
          <a:endParaRPr lang="en-US" dirty="0"/>
        </a:p>
      </dgm:t>
    </dgm:pt>
    <dgm:pt modelId="{3902060A-0BA1-4BEC-B94D-3988C5F5D0C2}" type="parTrans" cxnId="{EA845354-D5A0-4CC0-9F7F-EF4FF934CB74}">
      <dgm:prSet/>
      <dgm:spPr/>
      <dgm:t>
        <a:bodyPr/>
        <a:lstStyle/>
        <a:p>
          <a:endParaRPr lang="en-US"/>
        </a:p>
      </dgm:t>
    </dgm:pt>
    <dgm:pt modelId="{770A972D-7DEF-4EF8-93AF-1A753DD1392B}" type="sibTrans" cxnId="{EA845354-D5A0-4CC0-9F7F-EF4FF934CB74}">
      <dgm:prSet/>
      <dgm:spPr/>
      <dgm:t>
        <a:bodyPr/>
        <a:lstStyle/>
        <a:p>
          <a:endParaRPr lang="en-US"/>
        </a:p>
      </dgm:t>
    </dgm:pt>
    <dgm:pt modelId="{29BF7AA9-7154-44EA-A693-0EC9E2E90C49}" type="pres">
      <dgm:prSet presAssocID="{39744595-F064-4704-B57A-D419016BB196}" presName="diagram" presStyleCnt="0">
        <dgm:presLayoutVars>
          <dgm:dir/>
          <dgm:resizeHandles val="exact"/>
        </dgm:presLayoutVars>
      </dgm:prSet>
      <dgm:spPr/>
    </dgm:pt>
    <dgm:pt modelId="{DD1585EB-53FA-41C6-B161-9E870A28BEC3}" type="pres">
      <dgm:prSet presAssocID="{8BE1F9B7-FC1E-42B2-AD9A-98E54781778B}" presName="node" presStyleLbl="node1" presStyleIdx="0" presStyleCnt="6">
        <dgm:presLayoutVars>
          <dgm:bulletEnabled val="1"/>
        </dgm:presLayoutVars>
      </dgm:prSet>
      <dgm:spPr/>
    </dgm:pt>
    <dgm:pt modelId="{4E158171-021F-42A7-AE2C-A4CC8CAFBDE2}" type="pres">
      <dgm:prSet presAssocID="{71744E1C-8D53-4D6E-A9A2-0040D2BB0DB5}" presName="sibTrans" presStyleCnt="0"/>
      <dgm:spPr/>
    </dgm:pt>
    <dgm:pt modelId="{D0FCE6B5-C4C6-42BC-B363-003B013B2CF9}" type="pres">
      <dgm:prSet presAssocID="{C32809D2-1D05-44F7-9EFE-8C46A10A767E}" presName="node" presStyleLbl="node1" presStyleIdx="1" presStyleCnt="6">
        <dgm:presLayoutVars>
          <dgm:bulletEnabled val="1"/>
        </dgm:presLayoutVars>
      </dgm:prSet>
      <dgm:spPr/>
    </dgm:pt>
    <dgm:pt modelId="{4DA88301-582F-408D-866D-26A11E0AC883}" type="pres">
      <dgm:prSet presAssocID="{BD30AD14-4C7E-4BFC-A2E9-B2E9087FBBE1}" presName="sibTrans" presStyleCnt="0"/>
      <dgm:spPr/>
    </dgm:pt>
    <dgm:pt modelId="{F4BC270D-BADC-4C2D-8C45-4016B5201035}" type="pres">
      <dgm:prSet presAssocID="{A79070CD-AA01-4E07-A921-859741676499}" presName="node" presStyleLbl="node1" presStyleIdx="2" presStyleCnt="6">
        <dgm:presLayoutVars>
          <dgm:bulletEnabled val="1"/>
        </dgm:presLayoutVars>
      </dgm:prSet>
      <dgm:spPr/>
    </dgm:pt>
    <dgm:pt modelId="{CF3E6460-7AA7-40BB-819E-A1949C2B4E4D}" type="pres">
      <dgm:prSet presAssocID="{85EBFDB8-D30C-4449-A473-F5633F44E24D}" presName="sibTrans" presStyleCnt="0"/>
      <dgm:spPr/>
    </dgm:pt>
    <dgm:pt modelId="{4E078ABA-3120-4E2E-9921-7A0F9E1D89D6}" type="pres">
      <dgm:prSet presAssocID="{B573DE6C-A43E-492C-9BEF-9C412F9080CF}" presName="node" presStyleLbl="node1" presStyleIdx="3" presStyleCnt="6">
        <dgm:presLayoutVars>
          <dgm:bulletEnabled val="1"/>
        </dgm:presLayoutVars>
      </dgm:prSet>
      <dgm:spPr/>
    </dgm:pt>
    <dgm:pt modelId="{5860704B-124A-4721-97FC-3C9A41419197}" type="pres">
      <dgm:prSet presAssocID="{1C2A1553-9C07-42B4-8E36-C98120E7DCD7}" presName="sibTrans" presStyleCnt="0"/>
      <dgm:spPr/>
    </dgm:pt>
    <dgm:pt modelId="{9F7F4173-3E56-4133-92EE-695E910870F5}" type="pres">
      <dgm:prSet presAssocID="{9E306F76-11A8-4F2C-9D90-0051F17B223F}" presName="node" presStyleLbl="node1" presStyleIdx="4" presStyleCnt="6">
        <dgm:presLayoutVars>
          <dgm:bulletEnabled val="1"/>
        </dgm:presLayoutVars>
      </dgm:prSet>
      <dgm:spPr/>
    </dgm:pt>
    <dgm:pt modelId="{64AA97CF-EF31-46CB-92FB-BB57C55FB464}" type="pres">
      <dgm:prSet presAssocID="{8CCA2E8E-72D6-4453-9A44-E23C663E4889}" presName="sibTrans" presStyleCnt="0"/>
      <dgm:spPr/>
    </dgm:pt>
    <dgm:pt modelId="{CE414069-5455-4A11-A3D6-BDA3F7BE14A0}" type="pres">
      <dgm:prSet presAssocID="{CBD5EF8F-F97B-430E-B0CE-B28422DD6C55}" presName="node" presStyleLbl="node1" presStyleIdx="5" presStyleCnt="6">
        <dgm:presLayoutVars>
          <dgm:bulletEnabled val="1"/>
        </dgm:presLayoutVars>
      </dgm:prSet>
      <dgm:spPr/>
    </dgm:pt>
  </dgm:ptLst>
  <dgm:cxnLst>
    <dgm:cxn modelId="{E2AD8E03-44AF-4ED8-8B23-F0D5904BAE6D}" srcId="{39744595-F064-4704-B57A-D419016BB196}" destId="{C32809D2-1D05-44F7-9EFE-8C46A10A767E}" srcOrd="1" destOrd="0" parTransId="{D0154A2E-3D3F-402D-BA48-4EAEFAC87B36}" sibTransId="{BD30AD14-4C7E-4BFC-A2E9-B2E9087FBBE1}"/>
    <dgm:cxn modelId="{3127760A-9DB7-479D-8888-95B854341793}" type="presOf" srcId="{8BE1F9B7-FC1E-42B2-AD9A-98E54781778B}" destId="{DD1585EB-53FA-41C6-B161-9E870A28BEC3}" srcOrd="0" destOrd="0" presId="urn:microsoft.com/office/officeart/2005/8/layout/default"/>
    <dgm:cxn modelId="{8E6B8528-0A04-4D23-AB6B-82D0BAF0F8D5}" type="presOf" srcId="{9E306F76-11A8-4F2C-9D90-0051F17B223F}" destId="{9F7F4173-3E56-4133-92EE-695E910870F5}" srcOrd="0" destOrd="0" presId="urn:microsoft.com/office/officeart/2005/8/layout/default"/>
    <dgm:cxn modelId="{B5C72839-F93B-4003-9C73-A60B6E819A50}" srcId="{39744595-F064-4704-B57A-D419016BB196}" destId="{A79070CD-AA01-4E07-A921-859741676499}" srcOrd="2" destOrd="0" parTransId="{C4219A09-1248-4DE9-BEC8-4D5B9809A1D8}" sibTransId="{85EBFDB8-D30C-4449-A473-F5633F44E24D}"/>
    <dgm:cxn modelId="{C5907F64-E3B1-4F38-BF51-C31F48FE009C}" type="presOf" srcId="{CBD5EF8F-F97B-430E-B0CE-B28422DD6C55}" destId="{CE414069-5455-4A11-A3D6-BDA3F7BE14A0}" srcOrd="0" destOrd="0" presId="urn:microsoft.com/office/officeart/2005/8/layout/default"/>
    <dgm:cxn modelId="{7285134E-36F2-4B6B-8449-BEA4B015AD74}" type="presOf" srcId="{C32809D2-1D05-44F7-9EFE-8C46A10A767E}" destId="{D0FCE6B5-C4C6-42BC-B363-003B013B2CF9}" srcOrd="0" destOrd="0" presId="urn:microsoft.com/office/officeart/2005/8/layout/default"/>
    <dgm:cxn modelId="{4AFDB16F-7F09-49FA-943C-CE0DF32B3B2F}" srcId="{39744595-F064-4704-B57A-D419016BB196}" destId="{B573DE6C-A43E-492C-9BEF-9C412F9080CF}" srcOrd="3" destOrd="0" parTransId="{2B6778A5-D9CF-4142-B59E-E8DF44E8B37F}" sibTransId="{1C2A1553-9C07-42B4-8E36-C98120E7DCD7}"/>
    <dgm:cxn modelId="{EA845354-D5A0-4CC0-9F7F-EF4FF934CB74}" srcId="{39744595-F064-4704-B57A-D419016BB196}" destId="{CBD5EF8F-F97B-430E-B0CE-B28422DD6C55}" srcOrd="5" destOrd="0" parTransId="{3902060A-0BA1-4BEC-B94D-3988C5F5D0C2}" sibTransId="{770A972D-7DEF-4EF8-93AF-1A753DD1392B}"/>
    <dgm:cxn modelId="{B877AEA0-B0A9-4DF3-B449-B1E3775F12BB}" srcId="{39744595-F064-4704-B57A-D419016BB196}" destId="{9E306F76-11A8-4F2C-9D90-0051F17B223F}" srcOrd="4" destOrd="0" parTransId="{F3440C40-6618-494D-B659-496E900DEB94}" sibTransId="{8CCA2E8E-72D6-4453-9A44-E23C663E4889}"/>
    <dgm:cxn modelId="{F7D74DA5-B68F-4F78-A7B9-C778F8A4BAD3}" type="presOf" srcId="{39744595-F064-4704-B57A-D419016BB196}" destId="{29BF7AA9-7154-44EA-A693-0EC9E2E90C49}" srcOrd="0" destOrd="0" presId="urn:microsoft.com/office/officeart/2005/8/layout/default"/>
    <dgm:cxn modelId="{9EBFCFA6-929A-4B83-9908-EB57325C0C02}" type="presOf" srcId="{B573DE6C-A43E-492C-9BEF-9C412F9080CF}" destId="{4E078ABA-3120-4E2E-9921-7A0F9E1D89D6}" srcOrd="0" destOrd="0" presId="urn:microsoft.com/office/officeart/2005/8/layout/default"/>
    <dgm:cxn modelId="{BA51FBBF-8A59-4C13-9549-A73EFF6E6083}" type="presOf" srcId="{A79070CD-AA01-4E07-A921-859741676499}" destId="{F4BC270D-BADC-4C2D-8C45-4016B5201035}" srcOrd="0" destOrd="0" presId="urn:microsoft.com/office/officeart/2005/8/layout/default"/>
    <dgm:cxn modelId="{9AB92CD8-9E04-41E8-BD04-2BE9104203B3}" srcId="{39744595-F064-4704-B57A-D419016BB196}" destId="{8BE1F9B7-FC1E-42B2-AD9A-98E54781778B}" srcOrd="0" destOrd="0" parTransId="{7C9E3F10-8C72-4F7C-8978-520A09CC2EBD}" sibTransId="{71744E1C-8D53-4D6E-A9A2-0040D2BB0DB5}"/>
    <dgm:cxn modelId="{DF4BF694-5C01-4768-B790-6BF27A8EB2A8}" type="presParOf" srcId="{29BF7AA9-7154-44EA-A693-0EC9E2E90C49}" destId="{DD1585EB-53FA-41C6-B161-9E870A28BEC3}" srcOrd="0" destOrd="0" presId="urn:microsoft.com/office/officeart/2005/8/layout/default"/>
    <dgm:cxn modelId="{1D2F1F90-BD6E-44CD-B0D4-44F98505E222}" type="presParOf" srcId="{29BF7AA9-7154-44EA-A693-0EC9E2E90C49}" destId="{4E158171-021F-42A7-AE2C-A4CC8CAFBDE2}" srcOrd="1" destOrd="0" presId="urn:microsoft.com/office/officeart/2005/8/layout/default"/>
    <dgm:cxn modelId="{4F2544EA-F532-4D41-905E-C4ACBDFBB9E3}" type="presParOf" srcId="{29BF7AA9-7154-44EA-A693-0EC9E2E90C49}" destId="{D0FCE6B5-C4C6-42BC-B363-003B013B2CF9}" srcOrd="2" destOrd="0" presId="urn:microsoft.com/office/officeart/2005/8/layout/default"/>
    <dgm:cxn modelId="{1A42CC02-ADE7-458B-9A92-2B2EE88B7E78}" type="presParOf" srcId="{29BF7AA9-7154-44EA-A693-0EC9E2E90C49}" destId="{4DA88301-582F-408D-866D-26A11E0AC883}" srcOrd="3" destOrd="0" presId="urn:microsoft.com/office/officeart/2005/8/layout/default"/>
    <dgm:cxn modelId="{EBB4C178-447C-4E80-BB01-CD0C9F0F9972}" type="presParOf" srcId="{29BF7AA9-7154-44EA-A693-0EC9E2E90C49}" destId="{F4BC270D-BADC-4C2D-8C45-4016B5201035}" srcOrd="4" destOrd="0" presId="urn:microsoft.com/office/officeart/2005/8/layout/default"/>
    <dgm:cxn modelId="{472C2DDC-3C1E-4B22-8A18-547100B553AA}" type="presParOf" srcId="{29BF7AA9-7154-44EA-A693-0EC9E2E90C49}" destId="{CF3E6460-7AA7-40BB-819E-A1949C2B4E4D}" srcOrd="5" destOrd="0" presId="urn:microsoft.com/office/officeart/2005/8/layout/default"/>
    <dgm:cxn modelId="{2F2F9FEB-B250-4402-9F5A-C925731801BD}" type="presParOf" srcId="{29BF7AA9-7154-44EA-A693-0EC9E2E90C49}" destId="{4E078ABA-3120-4E2E-9921-7A0F9E1D89D6}" srcOrd="6" destOrd="0" presId="urn:microsoft.com/office/officeart/2005/8/layout/default"/>
    <dgm:cxn modelId="{6F3C1EB0-5BDF-4002-9CFB-48372992393C}" type="presParOf" srcId="{29BF7AA9-7154-44EA-A693-0EC9E2E90C49}" destId="{5860704B-124A-4721-97FC-3C9A41419197}" srcOrd="7" destOrd="0" presId="urn:microsoft.com/office/officeart/2005/8/layout/default"/>
    <dgm:cxn modelId="{D9411E7F-9838-4E99-8BF6-1252E91A203B}" type="presParOf" srcId="{29BF7AA9-7154-44EA-A693-0EC9E2E90C49}" destId="{9F7F4173-3E56-4133-92EE-695E910870F5}" srcOrd="8" destOrd="0" presId="urn:microsoft.com/office/officeart/2005/8/layout/default"/>
    <dgm:cxn modelId="{C66403E0-0780-43D2-8140-4C9CAB931B5E}" type="presParOf" srcId="{29BF7AA9-7154-44EA-A693-0EC9E2E90C49}" destId="{64AA97CF-EF31-46CB-92FB-BB57C55FB464}" srcOrd="9" destOrd="0" presId="urn:microsoft.com/office/officeart/2005/8/layout/default"/>
    <dgm:cxn modelId="{21315F50-E94E-42B9-A1AD-734EC007357D}" type="presParOf" srcId="{29BF7AA9-7154-44EA-A693-0EC9E2E90C49}" destId="{CE414069-5455-4A11-A3D6-BDA3F7BE14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585EB-53FA-41C6-B161-9E870A28BEC3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Offene Arbeitsformen</a:t>
          </a:r>
          <a:endParaRPr lang="en-US" sz="2600" kern="1200"/>
        </a:p>
      </dsp:txBody>
      <dsp:txXfrm>
        <a:off x="402550" y="1992"/>
        <a:ext cx="3034531" cy="1820718"/>
      </dsp:txXfrm>
    </dsp:sp>
    <dsp:sp modelId="{D0FCE6B5-C4C6-42BC-B363-003B013B2CF9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Lebensweltbezug</a:t>
          </a:r>
          <a:endParaRPr lang="en-US" sz="2600" kern="1200" dirty="0"/>
        </a:p>
      </dsp:txBody>
      <dsp:txXfrm>
        <a:off x="3740534" y="1992"/>
        <a:ext cx="3034531" cy="1820718"/>
      </dsp:txXfrm>
    </dsp:sp>
    <dsp:sp modelId="{F4BC270D-BADC-4C2D-8C45-4016B5201035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Kreative Präsentationsformen</a:t>
          </a:r>
          <a:endParaRPr lang="en-US" sz="2600" kern="1200"/>
        </a:p>
      </dsp:txBody>
      <dsp:txXfrm>
        <a:off x="7078518" y="1992"/>
        <a:ext cx="3034531" cy="1820718"/>
      </dsp:txXfrm>
    </dsp:sp>
    <dsp:sp modelId="{4E078ABA-3120-4E2E-9921-7A0F9E1D89D6}">
      <dsp:nvSpPr>
        <dsp:cNvPr id="0" name=""/>
        <dsp:cNvSpPr/>
      </dsp:nvSpPr>
      <dsp:spPr>
        <a:xfrm>
          <a:off x="402550" y="2126164"/>
          <a:ext cx="3034531" cy="1820718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Alltagsorientierung-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Praktisch erlebbares Wissen</a:t>
          </a:r>
          <a:endParaRPr lang="en-US" sz="2600" kern="1200" dirty="0"/>
        </a:p>
      </dsp:txBody>
      <dsp:txXfrm>
        <a:off x="402550" y="2126164"/>
        <a:ext cx="3034531" cy="1820718"/>
      </dsp:txXfrm>
    </dsp:sp>
    <dsp:sp modelId="{9F7F4173-3E56-4133-92EE-695E910870F5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Führen eines Glossars</a:t>
          </a:r>
          <a:endParaRPr lang="en-US" sz="2600" kern="1200"/>
        </a:p>
      </dsp:txBody>
      <dsp:txXfrm>
        <a:off x="3740534" y="2126164"/>
        <a:ext cx="3034531" cy="1820718"/>
      </dsp:txXfrm>
    </dsp:sp>
    <dsp:sp modelId="{CE414069-5455-4A11-A3D6-BDA3F7BE14A0}">
      <dsp:nvSpPr>
        <dsp:cNvPr id="0" name=""/>
        <dsp:cNvSpPr/>
      </dsp:nvSpPr>
      <dsp:spPr>
        <a:xfrm>
          <a:off x="7078518" y="2126164"/>
          <a:ext cx="3034531" cy="1820718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Quervernetzung mit </a:t>
          </a:r>
          <a:r>
            <a:rPr lang="de-DE" sz="2600" kern="1200" dirty="0" err="1"/>
            <a:t>PriT</a:t>
          </a:r>
          <a:endParaRPr lang="en-US" sz="2600" kern="1200" dirty="0"/>
        </a:p>
      </dsp:txBody>
      <dsp:txXfrm>
        <a:off x="7078518" y="2126164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C62E6-8368-4C7F-9B95-EA48A7D055D0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993B2-F5CB-4D4D-8D0E-0196948E4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9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993B2-F5CB-4D4D-8D0E-0196948E48C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85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993B2-F5CB-4D4D-8D0E-0196948E48C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11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61DEE-B497-C4B3-E0A9-D1068106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3C5562-960C-D8DA-EBB9-C7BF7E34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78528B-DD26-FBF4-BB49-99D553D8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FA0CAD-7A5B-AADC-6E4B-940094DD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263E36-4743-7DC6-0B5A-BBC03E0E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41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1FC50-C63D-12C2-7741-1BD5A378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3734CB-E2FD-9B68-290E-99694A801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F06BFF-E145-196D-B7B2-AC3AC299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3AB03F-38A2-482C-D69C-971FE00A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F076B4-F0F7-B1C4-6B23-B0CCD057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98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7EB216-508C-D802-0FE3-741B1FA64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0C0972-83FE-F99F-25AD-AF38648BE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41AF79-4FD1-BD93-A284-4BC05F63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750452-F937-F655-F023-8371AF21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AB6542-4935-3E53-9341-3EED3A4A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58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7E981-CDD7-B2E4-B8FD-4A20A2E3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3F9C76-CA39-BE64-2E2E-4B1E6F02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C7570F-66EF-D9A6-31DE-E04EBC5A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9CF7D0-81F6-E800-9847-8C034ACF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BF3C4F-BF93-49A8-E11E-57A7EC4A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00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7498B-5544-F43F-7D01-9B870FDE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4813BC-AEFF-83F9-57B4-8BDC82E2C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2559E5-4DF0-BD91-8F72-5CECF7ED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4E49BF-37C4-D2C2-01C2-E584701B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6D3F02-C548-3D3E-38A4-B96E0A88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00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90D22-EC48-60D9-BC9D-8C0CAE73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28B69-6192-1CF2-63BB-C93520813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74A9A2-F3A2-ECC9-3E5A-E786BD4F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8BAD03-3278-5EC3-4C14-53F83DAF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37DFB4-1C53-CF62-0CD0-0B277C15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30E96B-23B1-9C3A-D904-E8D947DA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75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0B960-4359-BCD5-C35D-3E6B0C15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CDD292-10D7-06F3-FB77-AC4E7094D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F7ED7C-D62A-F7EB-7E06-79AD982B7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BE8EB4-C318-C693-489D-C0F9BC1F3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98BF81-9729-182A-C272-5FF2A3D1B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680DB30-C3EC-BD77-DD05-1513C2A6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FDD6ABB-15F2-06D1-B269-CD49FC3A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9354-4BFF-D499-62FD-886F928F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8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D4437-66A8-841F-D7E3-568B9E20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77D98E-9C77-1BD2-6BA5-05692D3C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68C522-AA43-9BE7-C86E-5A6B6A60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04740E-3F93-7954-A8B6-3CB3D259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7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AC8CB0-54EF-DC1F-EFCA-25154D8C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A19CC5-287F-0C94-A439-B13386A1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5568C8-4628-DBD6-2293-28F6EFF2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12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B7765-5C9A-5A5C-9EFF-971BF0A3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02A091-089D-8184-07C3-DB6363C56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7D5C89-D5D3-5789-5884-DA463B101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63ADEF-6CEF-BD62-C386-F96DD377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A2EFA4-24E5-EF84-8399-4D1A87E5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2D0A3D-A6E0-4547-823F-8C6DBE4D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17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D9F0A-4137-2008-4DEE-C75D9D08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E9B5274-3AB7-D9AF-E32C-4B043F377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C4E8E5-FB65-2E2D-9B36-C585B4383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D58B04-AAC8-BB59-0DA5-71424764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E66064-75B7-A157-10A1-E1B3B26C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E57993-268B-4A0C-5BC7-C6DA95AE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5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DA5452-C822-5B3E-AC38-861EA5CA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66F7E0-104B-9746-E694-C77B1662D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1F9C37-D247-3FD0-8985-BD49EBD40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8C82D9-7DE3-4BFD-BFB8-A1C805364D86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257D4D-2BB3-C5A8-B6C7-20B747F09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7268D3-624C-48C2-D811-7745128C7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E9293C-D6D4-4481-9F9A-EC6BDE58F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40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DA39FE-184E-1C25-2188-A4EDB0AD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de-DE" sz="5400" b="1" dirty="0">
                <a:solidFill>
                  <a:srgbClr val="0070C0"/>
                </a:solidFill>
              </a:rPr>
              <a:t>Profilklasse</a:t>
            </a:r>
            <a:br>
              <a:rPr lang="de-DE" sz="5400" b="1" dirty="0">
                <a:solidFill>
                  <a:srgbClr val="0070C0"/>
                </a:solidFill>
              </a:rPr>
            </a:br>
            <a:r>
              <a:rPr lang="de-DE" sz="5400" b="1" dirty="0">
                <a:solidFill>
                  <a:srgbClr val="0070C0"/>
                </a:solidFill>
              </a:rPr>
              <a:t>MINT &amp; Medien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7CD8AB-7EC8-6425-03C5-1EF64FCB0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- Erlebe MINT im Zentrum 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2358A-4581-BFEA-6911-4E13AFC6D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0" r="2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DA39FE-184E-1C25-2188-A4EDB0AD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428" y="1229969"/>
            <a:ext cx="9265062" cy="418444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de-DE" sz="2800" b="1" dirty="0"/>
              <a:t>Für die Teilnahme an der MINT &amp; Medien Klasse wird </a:t>
            </a:r>
            <a:br>
              <a:rPr lang="de-DE" sz="2800" b="1" dirty="0"/>
            </a:br>
            <a:r>
              <a:rPr lang="de-DE" sz="2800" b="1" dirty="0"/>
              <a:t>ein Endgerät mit folgender Ausstattung benötigt:</a:t>
            </a:r>
            <a:br>
              <a:rPr lang="de-DE" b="1" dirty="0">
                <a:solidFill>
                  <a:srgbClr val="0070C0"/>
                </a:solidFill>
              </a:rPr>
            </a:br>
            <a:br>
              <a:rPr lang="de-DE" sz="8000" b="1" dirty="0">
                <a:solidFill>
                  <a:srgbClr val="0070C0"/>
                </a:solidFill>
              </a:rPr>
            </a:br>
            <a:br>
              <a:rPr lang="de-DE" sz="5400" dirty="0"/>
            </a:br>
            <a:endParaRPr lang="de-DE" sz="67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2358A-4581-BFEA-6911-4E13AFC6D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70" r="2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 1" descr="bvss-logo">
            <a:extLst>
              <a:ext uri="{FF2B5EF4-FFF2-40B4-BE49-F238E27FC236}">
                <a16:creationId xmlns:a16="http://schemas.microsoft.com/office/drawing/2014/main" id="{CB994BC6-C2AD-4926-AB41-EA6EC2F4E1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876" y="5940153"/>
            <a:ext cx="1889760" cy="8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D438C28-8DC8-44A4-828B-EF3F85DFEA9C}"/>
              </a:ext>
            </a:extLst>
          </p:cNvPr>
          <p:cNvSpPr txBox="1"/>
          <p:nvPr/>
        </p:nvSpPr>
        <p:spPr>
          <a:xfrm>
            <a:off x="5279572" y="4256314"/>
            <a:ext cx="4539342" cy="272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460074-FAF8-42A6-A48F-3C6255BE7E44}"/>
              </a:ext>
            </a:extLst>
          </p:cNvPr>
          <p:cNvSpPr txBox="1"/>
          <p:nvPr/>
        </p:nvSpPr>
        <p:spPr>
          <a:xfrm>
            <a:off x="5323546" y="1331463"/>
            <a:ext cx="598888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Hardware: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Windows-Rechner mit deutscher Tastatur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mind. 14“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mind. 16 GB Arbeitsspeicher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Touchscreen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Fingerprint-Sensor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gute Konnektivität (W-Lan, HDMI, USB C &amp; A,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stabiles Endgerät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C9BBB6-EFE5-47B2-9A93-D822E944ED1E}"/>
              </a:ext>
            </a:extLst>
          </p:cNvPr>
          <p:cNvSpPr txBox="1"/>
          <p:nvPr/>
        </p:nvSpPr>
        <p:spPr>
          <a:xfrm>
            <a:off x="5323546" y="4256314"/>
            <a:ext cx="59888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Software: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Microsoft Windows / Excel / Power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One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GeoGebra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Lego Mindstorm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Lego Spike Education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100" dirty="0"/>
              <a:t>PruscaSlicer</a:t>
            </a:r>
          </a:p>
        </p:txBody>
      </p:sp>
    </p:spTree>
    <p:extLst>
      <p:ext uri="{BB962C8B-B14F-4D97-AF65-F5344CB8AC3E}">
        <p14:creationId xmlns:p14="http://schemas.microsoft.com/office/powerpoint/2010/main" val="23998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8CF4C3-37F2-25DE-3DA5-FAEC40A8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/>
              <a:t>Inhalt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D8B02-B4F7-324D-F59B-F7AA6DF14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sz="2200" dirty="0"/>
              <a:t>Grundsätzliche Konzeption</a:t>
            </a:r>
          </a:p>
          <a:p>
            <a:r>
              <a:rPr lang="de-DE" sz="2200" dirty="0"/>
              <a:t>Mathematik</a:t>
            </a:r>
          </a:p>
          <a:p>
            <a:r>
              <a:rPr lang="de-DE" sz="2200" dirty="0"/>
              <a:t>Informatik</a:t>
            </a:r>
          </a:p>
          <a:p>
            <a:r>
              <a:rPr lang="de-DE" sz="2200" dirty="0"/>
              <a:t>Naturwissenschaften</a:t>
            </a:r>
          </a:p>
          <a:p>
            <a:r>
              <a:rPr lang="de-DE" sz="2200" dirty="0"/>
              <a:t>Technik</a:t>
            </a:r>
          </a:p>
          <a:p>
            <a:r>
              <a:rPr lang="de-DE" sz="2200" dirty="0"/>
              <a:t>Freie Projekte</a:t>
            </a:r>
          </a:p>
          <a:p>
            <a:r>
              <a:rPr lang="de-DE" sz="2200" dirty="0"/>
              <a:t>Weitere Themenmöglichkeiten</a:t>
            </a:r>
          </a:p>
        </p:txBody>
      </p:sp>
    </p:spTree>
    <p:extLst>
      <p:ext uri="{BB962C8B-B14F-4D97-AF65-F5344CB8AC3E}">
        <p14:creationId xmlns:p14="http://schemas.microsoft.com/office/powerpoint/2010/main" val="287051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D023DD-E65A-A190-DAED-1BAAF0F5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/>
              <a:t>Grundsätzliche Konzeption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6209337-435A-08AB-4990-545B58CD8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64913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37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nalyse, Diagramm, Daten, Graph">
            <a:extLst>
              <a:ext uri="{FF2B5EF4-FFF2-40B4-BE49-F238E27FC236}">
                <a16:creationId xmlns:a16="http://schemas.microsoft.com/office/drawing/2014/main" id="{A4393A2B-E2BD-8B83-A2E5-7E47C0BD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4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3F27E9-69FF-9E74-3BEE-FDE9317F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Mathematik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095EF66-7307-A055-8CEA-1BD9BF002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15933"/>
              </p:ext>
            </p:extLst>
          </p:nvPr>
        </p:nvGraphicFramePr>
        <p:xfrm>
          <a:off x="201286" y="1912604"/>
          <a:ext cx="8720667" cy="36064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6889">
                  <a:extLst>
                    <a:ext uri="{9D8B030D-6E8A-4147-A177-3AD203B41FA5}">
                      <a16:colId xmlns:a16="http://schemas.microsoft.com/office/drawing/2014/main" val="2172723444"/>
                    </a:ext>
                  </a:extLst>
                </a:gridCol>
                <a:gridCol w="2906889">
                  <a:extLst>
                    <a:ext uri="{9D8B030D-6E8A-4147-A177-3AD203B41FA5}">
                      <a16:colId xmlns:a16="http://schemas.microsoft.com/office/drawing/2014/main" val="276246410"/>
                    </a:ext>
                  </a:extLst>
                </a:gridCol>
                <a:gridCol w="2906889">
                  <a:extLst>
                    <a:ext uri="{9D8B030D-6E8A-4147-A177-3AD203B41FA5}">
                      <a16:colId xmlns:a16="http://schemas.microsoft.com/office/drawing/2014/main" val="509446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Die Welt als Graph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Vermiss die Welt – aber vermiss dich nicht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Unterwegs mit Enrico Fermi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989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Aus dem Bereich Mathematik verschiedene Diagrammtypen und Darstellungsformen im Bereich der Tabellenkalkulation (Excel) kennen lernen.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Kennenlernen verschiedener Messtechniken aus dem Bausektor. Vermessung des Schulgeländes mit Laserentfernungsmessern und Maßstabsgetreues zeichnen eines Geländeplans.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Kennenlernen von scheinbar unlösbaren Aufgaben – die durch Annahmen trotzdem lösbar sind. Bearbeiten mehrerer </a:t>
                      </a:r>
                      <a:r>
                        <a:rPr lang="de-DE" sz="1600" b="1" kern="100" dirty="0" err="1">
                          <a:effectLst/>
                        </a:rPr>
                        <a:t>Fermiaufgaben</a:t>
                      </a:r>
                      <a:r>
                        <a:rPr lang="de-DE" sz="1600" b="1" kern="100" dirty="0">
                          <a:effectLst/>
                        </a:rPr>
                        <a:t>, je nach Interesse. Dokumentation des eingeschlagenen Weges. 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021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 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 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78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Geländeplan ggf. Aufriss- Seitenrisszeichnungen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Erstellen einer eigenen </a:t>
                      </a:r>
                      <a:r>
                        <a:rPr lang="de-DE" sz="1600" b="1" kern="100" dirty="0" err="1">
                          <a:effectLst/>
                        </a:rPr>
                        <a:t>Fermiaufgabe</a:t>
                      </a:r>
                      <a:r>
                        <a:rPr lang="de-DE" sz="1600" b="1" kern="100" dirty="0">
                          <a:effectLst/>
                        </a:rPr>
                        <a:t> – inklusive Lösungsansatz und Reflexion zum Thema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6638"/>
                  </a:ext>
                </a:extLst>
              </a:tr>
            </a:tbl>
          </a:graphicData>
        </a:graphic>
      </p:graphicFrame>
      <p:pic>
        <p:nvPicPr>
          <p:cNvPr id="1026" name="Picture 2" descr="Osterinsel, Kopf, Mystisch, Moai">
            <a:extLst>
              <a:ext uri="{FF2B5EF4-FFF2-40B4-BE49-F238E27FC236}">
                <a16:creationId xmlns:a16="http://schemas.microsoft.com/office/drawing/2014/main" id="{FE297350-9334-E6F5-797A-189D7EA73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5" t="21111" r="6872"/>
          <a:stretch/>
        </p:blipFill>
        <p:spPr bwMode="auto">
          <a:xfrm rot="649326">
            <a:off x="9693658" y="1578590"/>
            <a:ext cx="1971273" cy="3887787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llstock, Metermaß, Messen, Handwerk">
            <a:extLst>
              <a:ext uri="{FF2B5EF4-FFF2-40B4-BE49-F238E27FC236}">
                <a16:creationId xmlns:a16="http://schemas.microsoft.com/office/drawing/2014/main" id="{3AE37376-7205-8361-BFCB-3504D090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485">
            <a:off x="3231883" y="5638280"/>
            <a:ext cx="2659474" cy="2032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3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FDD8D12-4663-569F-AE17-24844C5B4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32"/>
            <a:ext cx="12192000" cy="66013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F443BCF-0235-4EE4-ABC1-569A2E77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Informatik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BB8F69E-E703-E743-5DE2-A678339FE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49803"/>
              </p:ext>
            </p:extLst>
          </p:nvPr>
        </p:nvGraphicFramePr>
        <p:xfrm>
          <a:off x="2269067" y="1392082"/>
          <a:ext cx="8720667" cy="44769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06889">
                  <a:extLst>
                    <a:ext uri="{9D8B030D-6E8A-4147-A177-3AD203B41FA5}">
                      <a16:colId xmlns:a16="http://schemas.microsoft.com/office/drawing/2014/main" val="2172723444"/>
                    </a:ext>
                  </a:extLst>
                </a:gridCol>
                <a:gridCol w="2906889">
                  <a:extLst>
                    <a:ext uri="{9D8B030D-6E8A-4147-A177-3AD203B41FA5}">
                      <a16:colId xmlns:a16="http://schemas.microsoft.com/office/drawing/2014/main" val="276246410"/>
                    </a:ext>
                  </a:extLst>
                </a:gridCol>
                <a:gridCol w="2906889">
                  <a:extLst>
                    <a:ext uri="{9D8B030D-6E8A-4147-A177-3AD203B41FA5}">
                      <a16:colId xmlns:a16="http://schemas.microsoft.com/office/drawing/2014/main" val="509446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Körper der Mathematik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Werbung für Mathematik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Lego, das sich bewegt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989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Geometrische Körper in </a:t>
                      </a:r>
                      <a:r>
                        <a:rPr lang="de-DE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Geogebra</a:t>
                      </a: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darstellen und mit Variablen bestücken, sodass man sie verändern kann.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Zusätzlich verschiedene Rechenbefehle für Excel.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 dem Bereich Mathematik insbesondere Volumina und Oberflächen von Körpern – Erstellen eines möglichst kreativen Flyers zu dem jeweiligen Körper. Inklusive Netz, Schrägbild und Formeln. Erstellen einer Druckvorlage für ein Papiermodell des Körpers.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Bau von Legorobotern mit dem Ziel, dass sie ein Paket von einem Ort zum anderen bringen – Orientierung über eine Bodenmarkierung.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021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78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Bearbeiten einer Aufgabe in </a:t>
                      </a:r>
                      <a:r>
                        <a:rPr lang="de-DE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Geogebra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Abgabe des Flyers und des Papiermodells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Lapbook</a:t>
                      </a: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zum Bauprozess und der Programmierung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6638"/>
                  </a:ext>
                </a:extLst>
              </a:tr>
            </a:tbl>
          </a:graphicData>
        </a:graphic>
      </p:graphicFrame>
      <p:pic>
        <p:nvPicPr>
          <p:cNvPr id="17" name="Grafik 16">
            <a:extLst>
              <a:ext uri="{FF2B5EF4-FFF2-40B4-BE49-F238E27FC236}">
                <a16:creationId xmlns:a16="http://schemas.microsoft.com/office/drawing/2014/main" id="{6D462D5B-25F0-CA4C-ADDE-710CA8B1C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3014133"/>
            <a:ext cx="2778787" cy="19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7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s, Bäume, Wald, Wiese, Feld">
            <a:extLst>
              <a:ext uri="{FF2B5EF4-FFF2-40B4-BE49-F238E27FC236}">
                <a16:creationId xmlns:a16="http://schemas.microsoft.com/office/drawing/2014/main" id="{31513671-E0EA-46A6-2A16-200D82611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0" b="25839"/>
          <a:stretch/>
        </p:blipFill>
        <p:spPr bwMode="auto">
          <a:xfrm>
            <a:off x="-1" y="0"/>
            <a:ext cx="12192001" cy="75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A3DA7D-6107-F643-1F9B-6B62DE1E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Naturwissenschaften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69215F3-D530-02D8-D4EF-533FE72F1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235601"/>
              </p:ext>
            </p:extLst>
          </p:nvPr>
        </p:nvGraphicFramePr>
        <p:xfrm>
          <a:off x="0" y="4191408"/>
          <a:ext cx="12192000" cy="24034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727234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624641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09446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chemeClr val="bg1"/>
                          </a:solidFill>
                          <a:effectLst/>
                        </a:rPr>
                        <a:t>Es werde Leben</a:t>
                      </a:r>
                      <a:endParaRPr lang="de-DE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solidFill>
                            <a:schemeClr val="bg1"/>
                          </a:solidFill>
                          <a:effectLst/>
                        </a:rPr>
                        <a:t>Wie Farben unsere Welt schöner machen</a:t>
                      </a:r>
                      <a:endParaRPr lang="de-DE" sz="16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chemeClr val="bg1"/>
                          </a:solidFill>
                          <a:effectLst/>
                        </a:rPr>
                        <a:t>Wie klingt unsere Welt?</a:t>
                      </a:r>
                      <a:endParaRPr lang="de-DE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989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chemeClr val="bg1"/>
                          </a:solidFill>
                          <a:effectLst/>
                        </a:rPr>
                        <a:t>Erkunden der Artenvielfalt im Schulgarten, den umliegenden Wiesen und dem Schulhof. Arten- und Biotopsbestimmung sind das Ziel.</a:t>
                      </a:r>
                      <a:endParaRPr lang="de-DE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chemeClr val="bg1"/>
                          </a:solidFill>
                          <a:effectLst/>
                        </a:rPr>
                        <a:t>Aus dem Bereich Physik erklären können, wie Farben entstehen. Wirkung von Farben in der Natur, in den Medien und beim Einkaufen. Aus der Biologie wie das Sehen funktioniert.</a:t>
                      </a:r>
                      <a:endParaRPr lang="de-DE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chemeClr val="bg1"/>
                          </a:solidFill>
                          <a:effectLst/>
                        </a:rPr>
                        <a:t>Aus dem Bereich Physik wie entstehen Töne? Wie sind Musikinstrumente aufgebaut und wieso klingen sie wie sie klingen.</a:t>
                      </a:r>
                      <a:endParaRPr lang="de-DE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021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6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6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6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78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chemeClr val="bg1"/>
                          </a:solidFill>
                          <a:effectLst/>
                        </a:rPr>
                        <a:t>Erstellen eines Handbuchs für die Tiere und Biotope</a:t>
                      </a:r>
                      <a:endParaRPr lang="de-DE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chemeClr val="bg1"/>
                          </a:solidFill>
                          <a:effectLst/>
                        </a:rPr>
                        <a:t>Prezi Präsentation</a:t>
                      </a:r>
                      <a:endParaRPr lang="de-DE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chemeClr val="bg1"/>
                          </a:solidFill>
                          <a:effectLst/>
                        </a:rPr>
                        <a:t>Bau einfacher Instrumente</a:t>
                      </a:r>
                      <a:endParaRPr lang="de-DE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6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05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D1612ECC-022D-7E4C-DDD2-8A0986996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07"/>
            <a:ext cx="1219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9F96BC-BDDD-3524-9E9A-4CE062DC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Technik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74095B5-FAA9-7124-BA30-B871A9142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45277"/>
              </p:ext>
            </p:extLst>
          </p:nvPr>
        </p:nvGraphicFramePr>
        <p:xfrm>
          <a:off x="0" y="1338141"/>
          <a:ext cx="12192000" cy="17799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727234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624641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09446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Gelenke von Lebewesen und in der Technik</a:t>
                      </a:r>
                      <a:endParaRPr lang="de-DE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Fahr Mäusefalle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Bau mir …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989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Aus dem Bereich Biologie ein Vergleich von menschlichen, tierischen und technischen Gelenken. Analyse der Aufgaben und Aufbauten.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Bau eines Fahrzeugs aus einer Mausefalle. Beliebige Materialwahl. Einzige Vorgabe: Der Antrieb muss durch eine Mäusefalle realisiert werden. 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Bauen verschiedener Gebäudetypen – Brücken, Häuser und Türme. Aus Papier – ohne Klebstoff. Zusätzlich führen eines Forschertagebuchs mit Erfolgen und Misserfolgen.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021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78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Bau eines Modells – mit Erklärung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Bautagebuch + Zusammenarbeit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Forschertagebuch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6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1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iese, Hügel, Tierwelt, Berge, Kenia">
            <a:extLst>
              <a:ext uri="{FF2B5EF4-FFF2-40B4-BE49-F238E27FC236}">
                <a16:creationId xmlns:a16="http://schemas.microsoft.com/office/drawing/2014/main" id="{86461D39-46FD-7CF4-B2B6-D71829D6D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7"/>
          <a:stretch/>
        </p:blipFill>
        <p:spPr bwMode="auto">
          <a:xfrm>
            <a:off x="6072000" y="3428998"/>
            <a:ext cx="6120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laska, Berge, Landschaftlich, Meer">
            <a:extLst>
              <a:ext uri="{FF2B5EF4-FFF2-40B4-BE49-F238E27FC236}">
                <a16:creationId xmlns:a16="http://schemas.microsoft.com/office/drawing/2014/main" id="{3E4A2EF7-0170-1C24-EDFE-A1C4CA3A5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0"/>
          <a:stretch/>
        </p:blipFill>
        <p:spPr bwMode="auto">
          <a:xfrm>
            <a:off x="6072000" y="0"/>
            <a:ext cx="612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asserfall, Waterfall, Queensland">
            <a:extLst>
              <a:ext uri="{FF2B5EF4-FFF2-40B4-BE49-F238E27FC236}">
                <a16:creationId xmlns:a16="http://schemas.microsoft.com/office/drawing/2014/main" id="{A8EF955D-29E2-3DB7-2B8D-2EE15BBA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835"/>
            <a:ext cx="6120000" cy="47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rway, Fjords, Landscape">
            <a:extLst>
              <a:ext uri="{FF2B5EF4-FFF2-40B4-BE49-F238E27FC236}">
                <a16:creationId xmlns:a16="http://schemas.microsoft.com/office/drawing/2014/main" id="{1C345C52-1E0D-A22F-9C2C-F4D6CFC74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0" b="239"/>
          <a:stretch/>
        </p:blipFill>
        <p:spPr bwMode="auto">
          <a:xfrm>
            <a:off x="0" y="1"/>
            <a:ext cx="612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7FDD054-8687-632C-1BE6-1434C04B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Freies    </a:t>
            </a:r>
            <a:r>
              <a:rPr lang="de-DE" b="1" dirty="0"/>
              <a:t>Projekt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A7E911D-ED0F-EA08-82EF-E8ADFF7A1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4041"/>
              </p:ext>
            </p:extLst>
          </p:nvPr>
        </p:nvGraphicFramePr>
        <p:xfrm>
          <a:off x="673321" y="1974015"/>
          <a:ext cx="10893357" cy="32038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31119">
                  <a:extLst>
                    <a:ext uri="{9D8B030D-6E8A-4147-A177-3AD203B41FA5}">
                      <a16:colId xmlns:a16="http://schemas.microsoft.com/office/drawing/2014/main" val="2172723444"/>
                    </a:ext>
                  </a:extLst>
                </a:gridCol>
                <a:gridCol w="3631119">
                  <a:extLst>
                    <a:ext uri="{9D8B030D-6E8A-4147-A177-3AD203B41FA5}">
                      <a16:colId xmlns:a16="http://schemas.microsoft.com/office/drawing/2014/main" val="276246410"/>
                    </a:ext>
                  </a:extLst>
                </a:gridCol>
                <a:gridCol w="3631119">
                  <a:extLst>
                    <a:ext uri="{9D8B030D-6E8A-4147-A177-3AD203B41FA5}">
                      <a16:colId xmlns:a16="http://schemas.microsoft.com/office/drawing/2014/main" val="509446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Jäger und Sammler – </a:t>
                      </a:r>
                      <a:br>
                        <a:rPr lang="de-DE" sz="17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7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Leben in der Steinzeit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Vom Umweltschutz nicht nur reden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 leben Menschen?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989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 dem Bereich GL. Die Schülerinnen und Schüler sollen einen Aspekt ihres eigenen Lebens in den Vergleich setzen mit demselben Aspekt in der Steinzeit.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Tier- und Umweltschutz, Rote Liste, digitales Wasser, Plastik im Meer, Müllentsorgung, Fossile Brennstoffe/erneuerbare Energien.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7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Arbeitsheft und Koffer im MINT-Zentrum.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 dem Bereich GL. Betrachtung der Lebenswelt verschiedener Menschen. Inhalt: Häuser/Wohnungen, politische Stabilität, Regierungsform, Beschaffung von Nahrung und typische Nahrung, Schulbildung und Rolle der Frau/des Mannes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021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78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PPP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Erstellen eines Umweltschutzordners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Kurzfilm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6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3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7146BD-B198-C7F2-FF33-AEA9D0EC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891190" cy="1783080"/>
          </a:xfrm>
        </p:spPr>
        <p:txBody>
          <a:bodyPr anchor="b">
            <a:normAutofit/>
          </a:bodyPr>
          <a:lstStyle/>
          <a:p>
            <a:r>
              <a:rPr lang="de-DE" sz="4800" dirty="0"/>
              <a:t>Weitere mögliche Module</a:t>
            </a:r>
          </a:p>
        </p:txBody>
      </p:sp>
      <p:pic>
        <p:nvPicPr>
          <p:cNvPr id="5" name="Picture 4" descr="Schwarzweißes Flugzeug">
            <a:extLst>
              <a:ext uri="{FF2B5EF4-FFF2-40B4-BE49-F238E27FC236}">
                <a16:creationId xmlns:a16="http://schemas.microsoft.com/office/drawing/2014/main" id="{1290B000-06DC-FD50-7401-D4D00A754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37" r="2683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B6C289-85A9-6B62-2C86-7078D03C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de-DE" sz="2200" dirty="0"/>
              <a:t>3D-Design und Druck</a:t>
            </a:r>
          </a:p>
          <a:p>
            <a:r>
              <a:rPr lang="de-DE" sz="2200" dirty="0"/>
              <a:t>Nutzung von KI im Bereich Kunst und Text</a:t>
            </a:r>
          </a:p>
          <a:p>
            <a:r>
              <a:rPr lang="de-DE" sz="2200" dirty="0"/>
              <a:t>Warum fliegt ein Flugzeug?</a:t>
            </a:r>
          </a:p>
          <a:p>
            <a:r>
              <a:rPr lang="de-DE" sz="2200" dirty="0"/>
              <a:t>Wie baut man ein Fachwerkhaus?</a:t>
            </a:r>
          </a:p>
          <a:p>
            <a:r>
              <a:rPr lang="de-DE" sz="2200" dirty="0"/>
              <a:t>Leben mit allen Sinnen</a:t>
            </a:r>
          </a:p>
          <a:p>
            <a:r>
              <a:rPr lang="de-DE" sz="2200" dirty="0"/>
              <a:t>Medizin und Technik im Sinne des Menschen</a:t>
            </a:r>
          </a:p>
          <a:p>
            <a:r>
              <a:rPr lang="de-DE" sz="2200" dirty="0"/>
              <a:t>Inhaltlich offene Module</a:t>
            </a:r>
          </a:p>
        </p:txBody>
      </p:sp>
    </p:spTree>
    <p:extLst>
      <p:ext uri="{BB962C8B-B14F-4D97-AF65-F5344CB8AC3E}">
        <p14:creationId xmlns:p14="http://schemas.microsoft.com/office/powerpoint/2010/main" val="283050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Breitbild</PresentationFormat>
  <Paragraphs>117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</vt:lpstr>
      <vt:lpstr>Profilklasse MINT &amp; Medien</vt:lpstr>
      <vt:lpstr>Inhalt</vt:lpstr>
      <vt:lpstr>Grundsätzliche Konzeption</vt:lpstr>
      <vt:lpstr>Mathematik</vt:lpstr>
      <vt:lpstr>Informatik</vt:lpstr>
      <vt:lpstr>Naturwissenschaften</vt:lpstr>
      <vt:lpstr>Technik</vt:lpstr>
      <vt:lpstr>Freies    Projekt</vt:lpstr>
      <vt:lpstr>Weitere mögliche Module</vt:lpstr>
      <vt:lpstr>Für die Teilnahme an der MINT &amp; Medien Klasse wird  ein Endgerät mit folgender Ausstattung benötigt: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Profilklasse MINT und Medien</dc:title>
  <dc:creator>Matthias Stein</dc:creator>
  <cp:lastModifiedBy>Matthias Stein</cp:lastModifiedBy>
  <cp:revision>14</cp:revision>
  <cp:lastPrinted>2025-06-17T08:39:20Z</cp:lastPrinted>
  <dcterms:created xsi:type="dcterms:W3CDTF">2024-07-08T07:52:26Z</dcterms:created>
  <dcterms:modified xsi:type="dcterms:W3CDTF">2025-06-24T11:24:51Z</dcterms:modified>
</cp:coreProperties>
</file>